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Inter Bold" charset="1" panose="020B0802030000000004"/>
      <p:regular r:id="rId15"/>
    </p:embeddedFont>
    <p:embeddedFont>
      <p:font typeface="Open Sans 1 Bold" charset="1" panose="00000000000000000000"/>
      <p:regular r:id="rId16"/>
    </p:embeddedFont>
    <p:embeddedFont>
      <p:font typeface="Open Sans 1 Semi-Bold" charset="1" panose="00000000000000000000"/>
      <p:regular r:id="rId17"/>
    </p:embeddedFont>
    <p:embeddedFont>
      <p:font typeface="Open Sans 2 Bold" charset="1" panose="020B0806030504020204"/>
      <p:regular r:id="rId18"/>
    </p:embeddedFont>
    <p:embeddedFont>
      <p:font typeface="Inter Ultra-Bold" charset="1" panose="02000503000000020004"/>
      <p:regular r:id="rId19"/>
    </p:embeddedFont>
    <p:embeddedFont>
      <p:font typeface="Open Sans 1"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3" id="3"/>
          <p:cNvGrpSpPr/>
          <p:nvPr/>
        </p:nvGrpSpPr>
        <p:grpSpPr>
          <a:xfrm rot="0">
            <a:off x="1074658" y="5553371"/>
            <a:ext cx="447675" cy="44767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6" id="6"/>
          <p:cNvSpPr/>
          <p:nvPr/>
        </p:nvSpPr>
        <p:spPr>
          <a:xfrm flipH="false" flipV="false" rot="0">
            <a:off x="1124956" y="656036"/>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972039" y="656036"/>
            <a:ext cx="1241303" cy="575606"/>
            <a:chOff x="0" y="0"/>
            <a:chExt cx="326928" cy="151600"/>
          </a:xfrm>
        </p:grpSpPr>
        <p:sp>
          <p:nvSpPr>
            <p:cNvPr name="Freeform 8" id="8"/>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9" id="9"/>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0" id="10"/>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450006" y="2381697"/>
            <a:ext cx="3395512" cy="3395512"/>
          </a:xfrm>
          <a:custGeom>
            <a:avLst/>
            <a:gdLst/>
            <a:ahLst/>
            <a:cxnLst/>
            <a:rect r="r" b="b" t="t" l="l"/>
            <a:pathLst>
              <a:path h="3395512" w="3395512">
                <a:moveTo>
                  <a:pt x="0" y="0"/>
                </a:moveTo>
                <a:lnTo>
                  <a:pt x="3395512" y="0"/>
                </a:lnTo>
                <a:lnTo>
                  <a:pt x="3395512" y="3395511"/>
                </a:lnTo>
                <a:lnTo>
                  <a:pt x="0" y="3395511"/>
                </a:lnTo>
                <a:lnTo>
                  <a:pt x="0" y="0"/>
                </a:lnTo>
                <a:close/>
              </a:path>
            </a:pathLst>
          </a:custGeom>
          <a:blipFill>
            <a:blip r:embed="rId6"/>
            <a:stretch>
              <a:fillRect l="0" t="0" r="0" b="0"/>
            </a:stretch>
          </a:blipFill>
        </p:spPr>
      </p:sp>
      <p:sp>
        <p:nvSpPr>
          <p:cNvPr name="TextBox 12" id="12"/>
          <p:cNvSpPr txBox="true"/>
          <p:nvPr/>
        </p:nvSpPr>
        <p:spPr>
          <a:xfrm rot="0">
            <a:off x="981075" y="3007871"/>
            <a:ext cx="14166687" cy="1615421"/>
          </a:xfrm>
          <a:prstGeom prst="rect">
            <a:avLst/>
          </a:prstGeom>
        </p:spPr>
        <p:txBody>
          <a:bodyPr anchor="t" rtlCol="false" tIns="0" lIns="0" bIns="0" rIns="0">
            <a:spAutoFit/>
          </a:bodyPr>
          <a:lstStyle/>
          <a:p>
            <a:pPr algn="l">
              <a:lnSpc>
                <a:spcPts val="13336"/>
              </a:lnSpc>
            </a:pPr>
            <a:r>
              <a:rPr lang="en-US" sz="9525" b="true">
                <a:solidFill>
                  <a:srgbClr val="17726D"/>
                </a:solidFill>
                <a:latin typeface="Inter Bold"/>
                <a:ea typeface="Inter Bold"/>
                <a:cs typeface="Inter Bold"/>
                <a:sym typeface="Inter Bold"/>
              </a:rPr>
              <a:t>WEBSITE PET SHOP</a:t>
            </a:r>
          </a:p>
        </p:txBody>
      </p:sp>
      <p:sp>
        <p:nvSpPr>
          <p:cNvPr name="TextBox 13" id="13"/>
          <p:cNvSpPr txBox="true"/>
          <p:nvPr/>
        </p:nvSpPr>
        <p:spPr>
          <a:xfrm rot="0">
            <a:off x="14344595" y="8862553"/>
            <a:ext cx="2868747" cy="368301"/>
          </a:xfrm>
          <a:prstGeom prst="rect">
            <a:avLst/>
          </a:prstGeom>
        </p:spPr>
        <p:txBody>
          <a:bodyPr anchor="t" rtlCol="false" tIns="0" lIns="0" bIns="0" rIns="0">
            <a:spAutoFit/>
          </a:bodyPr>
          <a:lstStyle/>
          <a:p>
            <a:pPr algn="r" marL="0" indent="0" lvl="0">
              <a:lnSpc>
                <a:spcPts val="3099"/>
              </a:lnSpc>
            </a:pPr>
            <a:r>
              <a:rPr lang="en-US" b="true" sz="1999">
                <a:solidFill>
                  <a:srgbClr val="000000"/>
                </a:solidFill>
                <a:latin typeface="Open Sans 1 Bold"/>
                <a:ea typeface="Open Sans 1 Bold"/>
                <a:cs typeface="Open Sans 1 Bold"/>
                <a:sym typeface="Open Sans 1 Bold"/>
              </a:rPr>
              <a:t>April 2025</a:t>
            </a:r>
          </a:p>
        </p:txBody>
      </p:sp>
      <p:sp>
        <p:nvSpPr>
          <p:cNvPr name="TextBox 14" id="14"/>
          <p:cNvSpPr txBox="true"/>
          <p:nvPr/>
        </p:nvSpPr>
        <p:spPr>
          <a:xfrm rot="0">
            <a:off x="1690843" y="5507968"/>
            <a:ext cx="8069342" cy="481330"/>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Open Sans 1 Semi-Bold"/>
                <a:ea typeface="Open Sans 1 Semi-Bold"/>
                <a:cs typeface="Open Sans 1 Semi-Bold"/>
                <a:sym typeface="Open Sans 1 Semi-Bold"/>
              </a:rPr>
              <a:t>PEMOGRAMAN BERBASIS WEBSITE</a:t>
            </a:r>
          </a:p>
        </p:txBody>
      </p:sp>
      <p:sp>
        <p:nvSpPr>
          <p:cNvPr name="TextBox 15" id="15"/>
          <p:cNvSpPr txBox="true"/>
          <p:nvPr/>
        </p:nvSpPr>
        <p:spPr>
          <a:xfrm rot="0">
            <a:off x="1298495" y="9022891"/>
            <a:ext cx="8069342" cy="481330"/>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Open Sans 1 Semi-Bold"/>
                <a:ea typeface="Open Sans 1 Semi-Bold"/>
                <a:cs typeface="Open Sans 1 Semi-Bold"/>
                <a:sym typeface="Open Sans 1 Semi-Bold"/>
              </a:rPr>
              <a:t>OLEH : ADYANTO RISQI PRASETIO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37101" y="4421381"/>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1979517" y="0"/>
            <a:ext cx="6308483" cy="10287000"/>
            <a:chOff x="0" y="0"/>
            <a:chExt cx="1661493" cy="2709333"/>
          </a:xfrm>
        </p:grpSpPr>
        <p:sp>
          <p:nvSpPr>
            <p:cNvPr name="Freeform 6" id="6"/>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7" id="7"/>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4598501" y="4663928"/>
            <a:ext cx="2660799" cy="26607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8002593" y="721973"/>
            <a:ext cx="9256707" cy="2965198"/>
            <a:chOff x="0" y="0"/>
            <a:chExt cx="12342277" cy="3953597"/>
          </a:xfrm>
        </p:grpSpPr>
        <p:pic>
          <p:nvPicPr>
            <p:cNvPr name="Picture 12" id="12"/>
            <p:cNvPicPr>
              <a:picLocks noChangeAspect="true"/>
            </p:cNvPicPr>
            <p:nvPr/>
          </p:nvPicPr>
          <p:blipFill>
            <a:blip r:embed="rId2"/>
            <a:srcRect l="0" t="17515" r="0" b="36476"/>
            <a:stretch>
              <a:fillRect/>
            </a:stretch>
          </p:blipFill>
          <p:spPr>
            <a:xfrm flipH="false" flipV="false">
              <a:off x="0" y="0"/>
              <a:ext cx="12342277" cy="3953597"/>
            </a:xfrm>
            <a:prstGeom prst="rect">
              <a:avLst/>
            </a:prstGeom>
          </p:spPr>
        </p:pic>
      </p:grpSp>
      <p:sp>
        <p:nvSpPr>
          <p:cNvPr name="AutoShape 13" id="13"/>
          <p:cNvSpPr/>
          <p:nvPr/>
        </p:nvSpPr>
        <p:spPr>
          <a:xfrm>
            <a:off x="844489" y="2984652"/>
            <a:ext cx="6008511" cy="0"/>
          </a:xfrm>
          <a:prstGeom prst="line">
            <a:avLst/>
          </a:prstGeom>
          <a:ln cap="flat" w="76200">
            <a:solidFill>
              <a:srgbClr val="EAE4D2"/>
            </a:solidFill>
            <a:prstDash val="solid"/>
            <a:headEnd type="none" len="sm" w="sm"/>
            <a:tailEnd type="none" len="sm" w="sm"/>
          </a:ln>
        </p:spPr>
      </p:sp>
      <p:sp>
        <p:nvSpPr>
          <p:cNvPr name="TextBox 14" id="14"/>
          <p:cNvSpPr txBox="true"/>
          <p:nvPr/>
        </p:nvSpPr>
        <p:spPr>
          <a:xfrm rot="0">
            <a:off x="844489" y="826748"/>
            <a:ext cx="7158103" cy="19373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LATAR  BELAKANG</a:t>
            </a:r>
          </a:p>
        </p:txBody>
      </p:sp>
      <p:sp>
        <p:nvSpPr>
          <p:cNvPr name="TextBox 15" id="15"/>
          <p:cNvSpPr txBox="true"/>
          <p:nvPr/>
        </p:nvSpPr>
        <p:spPr>
          <a:xfrm rot="0">
            <a:off x="844489" y="4073307"/>
            <a:ext cx="10422864" cy="5306937"/>
          </a:xfrm>
          <a:prstGeom prst="rect">
            <a:avLst/>
          </a:prstGeom>
        </p:spPr>
        <p:txBody>
          <a:bodyPr anchor="t" rtlCol="false" tIns="0" lIns="0" bIns="0" rIns="0">
            <a:spAutoFit/>
          </a:bodyPr>
          <a:lstStyle/>
          <a:p>
            <a:pPr algn="l">
              <a:lnSpc>
                <a:spcPts val="3551"/>
              </a:lnSpc>
            </a:pPr>
            <a:r>
              <a:rPr lang="en-US" sz="2536" b="true">
                <a:solidFill>
                  <a:srgbClr val="000000"/>
                </a:solidFill>
                <a:latin typeface="Open Sans 2 Bold"/>
                <a:ea typeface="Open Sans 2 Bold"/>
                <a:cs typeface="Open Sans 2 Bold"/>
                <a:sym typeface="Open Sans 2 Bold"/>
              </a:rPr>
              <a:t>Di era digital saat ini, kebutuhan akan layanan berbasis online semakin meningkat, termasuk dalam industri perawatan dan penjualan hewan peliharaan (pet shop). Namun, masih banyak pet shop yang belum memiliki platform digital yang representatif. Hal ini menyebabkan keterbatasan jangkauan pasar dan kurangnya informasi yang tersaji secara real-time. Oleh karena itu, pembuatan website pet shop menjadi solusi penting untuk meningkatkan visibilitas bisnis, memberikan pelayanan yang lebih efisien kepada pelanggan, serta memperluas potensi pasar. Website ini diharapkan mampu menjadi pusat informasi dan layanan lengkap yang mudah diakses kapan saja dan di mana saja oleh para pecinta hewan.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1895342" y="1135661"/>
            <a:ext cx="5363958" cy="8015678"/>
            <a:chOff x="0" y="0"/>
            <a:chExt cx="7151943" cy="10687570"/>
          </a:xfrm>
        </p:grpSpPr>
        <p:pic>
          <p:nvPicPr>
            <p:cNvPr name="Picture 12" id="12"/>
            <p:cNvPicPr>
              <a:picLocks noChangeAspect="true"/>
            </p:cNvPicPr>
            <p:nvPr/>
          </p:nvPicPr>
          <p:blipFill>
            <a:blip r:embed="rId2"/>
            <a:srcRect l="27707" t="0" r="27707" b="0"/>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16" id="16"/>
          <p:cNvSpPr/>
          <p:nvPr/>
        </p:nvSpPr>
        <p:spPr>
          <a:xfrm>
            <a:off x="990600" y="1931120"/>
            <a:ext cx="0" cy="1442010"/>
          </a:xfrm>
          <a:prstGeom prst="line">
            <a:avLst/>
          </a:prstGeom>
          <a:ln cap="flat" w="76200">
            <a:solidFill>
              <a:srgbClr val="EAE4D2"/>
            </a:solidFill>
            <a:prstDash val="solid"/>
            <a:headEnd type="none" len="sm" w="sm"/>
            <a:tailEnd type="none" len="sm" w="sm"/>
          </a:ln>
        </p:spPr>
      </p:sp>
      <p:grpSp>
        <p:nvGrpSpPr>
          <p:cNvPr name="Group 17" id="17"/>
          <p:cNvGrpSpPr/>
          <p:nvPr/>
        </p:nvGrpSpPr>
        <p:grpSpPr>
          <a:xfrm rot="0">
            <a:off x="10196488" y="1215940"/>
            <a:ext cx="715180" cy="7151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20" id="20"/>
          <p:cNvSpPr txBox="true"/>
          <p:nvPr/>
        </p:nvSpPr>
        <p:spPr>
          <a:xfrm rot="0">
            <a:off x="1028700" y="1095375"/>
            <a:ext cx="5967332" cy="642587"/>
          </a:xfrm>
          <a:prstGeom prst="rect">
            <a:avLst/>
          </a:prstGeom>
        </p:spPr>
        <p:txBody>
          <a:bodyPr anchor="t" rtlCol="false" tIns="0" lIns="0" bIns="0" rIns="0">
            <a:spAutoFit/>
          </a:bodyPr>
          <a:lstStyle/>
          <a:p>
            <a:pPr algn="l">
              <a:lnSpc>
                <a:spcPts val="4920"/>
              </a:lnSpc>
            </a:pPr>
            <a:r>
              <a:rPr lang="en-US" sz="4686" b="true">
                <a:solidFill>
                  <a:srgbClr val="17726D"/>
                </a:solidFill>
                <a:latin typeface="Inter Bold"/>
                <a:ea typeface="Inter Bold"/>
                <a:cs typeface="Inter Bold"/>
                <a:sym typeface="Inter Bold"/>
              </a:rPr>
              <a:t>TUJUAN WEBSITE</a:t>
            </a:r>
          </a:p>
        </p:txBody>
      </p:sp>
      <p:sp>
        <p:nvSpPr>
          <p:cNvPr name="TextBox 21" id="21"/>
          <p:cNvSpPr txBox="true"/>
          <p:nvPr/>
        </p:nvSpPr>
        <p:spPr>
          <a:xfrm rot="0">
            <a:off x="1028700" y="4161631"/>
            <a:ext cx="8876669" cy="3832022"/>
          </a:xfrm>
          <a:prstGeom prst="rect">
            <a:avLst/>
          </a:prstGeom>
        </p:spPr>
        <p:txBody>
          <a:bodyPr anchor="t" rtlCol="false" tIns="0" lIns="0" bIns="0" rIns="0">
            <a:spAutoFit/>
          </a:bodyPr>
          <a:lstStyle/>
          <a:p>
            <a:pPr algn="just" marL="540365" indent="-270182" lvl="1">
              <a:lnSpc>
                <a:spcPts val="4405"/>
              </a:lnSpc>
              <a:buAutoNum type="arabicPeriod" startAt="1"/>
            </a:pPr>
            <a:r>
              <a:rPr lang="en-US" b="true" sz="2502" spc="100">
                <a:solidFill>
                  <a:srgbClr val="000000"/>
                </a:solidFill>
                <a:latin typeface="Open Sans 1 Bold"/>
                <a:ea typeface="Open Sans 1 Bold"/>
                <a:cs typeface="Open Sans 1 Bold"/>
                <a:sym typeface="Open Sans 1 Bold"/>
              </a:rPr>
              <a:t>Menjual produk hewan peliharaan (makanan, aksesoris, vitamin).</a:t>
            </a:r>
          </a:p>
          <a:p>
            <a:pPr algn="just" marL="540365" indent="-270182" lvl="1">
              <a:lnSpc>
                <a:spcPts val="4405"/>
              </a:lnSpc>
              <a:buAutoNum type="arabicPeriod" startAt="1"/>
            </a:pPr>
            <a:r>
              <a:rPr lang="en-US" b="true" sz="2502" spc="100">
                <a:solidFill>
                  <a:srgbClr val="000000"/>
                </a:solidFill>
                <a:latin typeface="Open Sans 1 Bold"/>
                <a:ea typeface="Open Sans 1 Bold"/>
                <a:cs typeface="Open Sans 1 Bold"/>
                <a:sym typeface="Open Sans 1 Bold"/>
              </a:rPr>
              <a:t>Menyediakan layanan seperti grooming, konsultasi dokter hewan.</a:t>
            </a:r>
          </a:p>
          <a:p>
            <a:pPr algn="just" marL="540365" indent="-270182" lvl="1">
              <a:lnSpc>
                <a:spcPts val="4405"/>
              </a:lnSpc>
              <a:buAutoNum type="arabicPeriod" startAt="1"/>
            </a:pPr>
            <a:r>
              <a:rPr lang="en-US" b="true" sz="2502" spc="100">
                <a:solidFill>
                  <a:srgbClr val="000000"/>
                </a:solidFill>
                <a:latin typeface="Open Sans 1 Bold"/>
                <a:ea typeface="Open Sans 1 Bold"/>
                <a:cs typeface="Open Sans 1 Bold"/>
                <a:sym typeface="Open Sans 1 Bold"/>
              </a:rPr>
              <a:t>Mempermudah customer dalam mencari informasi dan membeli kebutuhan hewan.</a:t>
            </a:r>
          </a:p>
          <a:p>
            <a:pPr algn="just">
              <a:lnSpc>
                <a:spcPts val="440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a:grpSpLocks noChangeAspect="true"/>
          </p:cNvGrpSpPr>
          <p:nvPr/>
        </p:nvGrpSpPr>
        <p:grpSpPr>
          <a:xfrm rot="0">
            <a:off x="1028700" y="1559323"/>
            <a:ext cx="7168383" cy="716835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25047" r="0" b="-25047"/>
              </a:stretch>
            </a:blipFill>
          </p:spPr>
        </p:sp>
      </p:grpSp>
      <p:sp>
        <p:nvSpPr>
          <p:cNvPr name="AutoShape 7" id="7"/>
          <p:cNvSpPr/>
          <p:nvPr/>
        </p:nvSpPr>
        <p:spPr>
          <a:xfrm flipV="true">
            <a:off x="9091167" y="2333842"/>
            <a:ext cx="4351856" cy="0"/>
          </a:xfrm>
          <a:prstGeom prst="line">
            <a:avLst/>
          </a:prstGeom>
          <a:ln cap="flat" w="76200">
            <a:solidFill>
              <a:srgbClr val="EAE4D2"/>
            </a:solidFill>
            <a:prstDash val="solid"/>
            <a:headEnd type="none" len="sm" w="sm"/>
            <a:tailEnd type="none" len="sm" w="sm"/>
          </a:ln>
        </p:spPr>
      </p:sp>
      <p:sp>
        <p:nvSpPr>
          <p:cNvPr name="Freeform 8" id="8"/>
          <p:cNvSpPr/>
          <p:nvPr/>
        </p:nvSpPr>
        <p:spPr>
          <a:xfrm flipH="false" flipV="false" rot="0">
            <a:off x="1028700" y="1559323"/>
            <a:ext cx="1189176" cy="1137285"/>
          </a:xfrm>
          <a:custGeom>
            <a:avLst/>
            <a:gdLst/>
            <a:ahLst/>
            <a:cxnLst/>
            <a:rect r="r" b="b" t="t" l="l"/>
            <a:pathLst>
              <a:path h="1137285" w="1189176">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028700" y="8881660"/>
            <a:ext cx="715180" cy="7151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2" id="12"/>
          <p:cNvGrpSpPr/>
          <p:nvPr/>
        </p:nvGrpSpPr>
        <p:grpSpPr>
          <a:xfrm rot="0">
            <a:off x="14871011" y="6031106"/>
            <a:ext cx="5402508" cy="540250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5" id="15"/>
          <p:cNvSpPr txBox="true"/>
          <p:nvPr/>
        </p:nvSpPr>
        <p:spPr>
          <a:xfrm rot="0">
            <a:off x="9091167" y="1625998"/>
            <a:ext cx="6468304" cy="669745"/>
          </a:xfrm>
          <a:prstGeom prst="rect">
            <a:avLst/>
          </a:prstGeom>
        </p:spPr>
        <p:txBody>
          <a:bodyPr anchor="t" rtlCol="false" tIns="0" lIns="0" bIns="0" rIns="0">
            <a:spAutoFit/>
          </a:bodyPr>
          <a:lstStyle/>
          <a:p>
            <a:pPr algn="l">
              <a:lnSpc>
                <a:spcPts val="5109"/>
              </a:lnSpc>
            </a:pPr>
            <a:r>
              <a:rPr lang="en-US" sz="4865" b="true">
                <a:solidFill>
                  <a:srgbClr val="17726D"/>
                </a:solidFill>
                <a:latin typeface="Inter Bold"/>
                <a:ea typeface="Inter Bold"/>
                <a:cs typeface="Inter Bold"/>
                <a:sym typeface="Inter Bold"/>
              </a:rPr>
              <a:t>TARGET PENGGUNA</a:t>
            </a:r>
          </a:p>
        </p:txBody>
      </p:sp>
      <p:sp>
        <p:nvSpPr>
          <p:cNvPr name="TextBox 16" id="16"/>
          <p:cNvSpPr txBox="true"/>
          <p:nvPr/>
        </p:nvSpPr>
        <p:spPr>
          <a:xfrm rot="0">
            <a:off x="8831035" y="3527553"/>
            <a:ext cx="8428265" cy="3823229"/>
          </a:xfrm>
          <a:prstGeom prst="rect">
            <a:avLst/>
          </a:prstGeom>
        </p:spPr>
        <p:txBody>
          <a:bodyPr anchor="t" rtlCol="false" tIns="0" lIns="0" bIns="0" rIns="0">
            <a:spAutoFit/>
          </a:bodyPr>
          <a:lstStyle/>
          <a:p>
            <a:pPr algn="just" marL="538143" indent="-269072" lvl="1">
              <a:lnSpc>
                <a:spcPts val="4386"/>
              </a:lnSpc>
              <a:buAutoNum type="arabicPeriod" startAt="1"/>
            </a:pPr>
            <a:r>
              <a:rPr lang="en-US" b="true" sz="2492" spc="99">
                <a:solidFill>
                  <a:srgbClr val="000000"/>
                </a:solidFill>
                <a:latin typeface="Open Sans 1 Bold"/>
                <a:ea typeface="Open Sans 1 Bold"/>
                <a:cs typeface="Open Sans 1 Bold"/>
                <a:sym typeface="Open Sans 1 Bold"/>
              </a:rPr>
              <a:t>Pemilik hewan peliharaan (kucing, anjing, kelinci, dll).</a:t>
            </a:r>
          </a:p>
          <a:p>
            <a:pPr algn="just" marL="538143" indent="-269072" lvl="1">
              <a:lnSpc>
                <a:spcPts val="4386"/>
              </a:lnSpc>
              <a:buAutoNum type="arabicPeriod" startAt="1"/>
            </a:pPr>
            <a:r>
              <a:rPr lang="en-US" b="true" sz="2492" spc="99">
                <a:solidFill>
                  <a:srgbClr val="000000"/>
                </a:solidFill>
                <a:latin typeface="Open Sans 1 Bold"/>
                <a:ea typeface="Open Sans 1 Bold"/>
                <a:cs typeface="Open Sans 1 Bold"/>
                <a:sym typeface="Open Sans 1 Bold"/>
              </a:rPr>
              <a:t>Pengguna internet yang ingin belanja ataupun merawat peliharaan dengan praktis.</a:t>
            </a:r>
          </a:p>
          <a:p>
            <a:pPr algn="just" marL="538143" indent="-269072" lvl="1">
              <a:lnSpc>
                <a:spcPts val="4386"/>
              </a:lnSpc>
              <a:buAutoNum type="arabicPeriod" startAt="1"/>
            </a:pPr>
            <a:r>
              <a:rPr lang="en-US" b="true" sz="2492" spc="99" strike="noStrike" u="none">
                <a:solidFill>
                  <a:srgbClr val="000000"/>
                </a:solidFill>
                <a:latin typeface="Open Sans 1 Bold"/>
                <a:ea typeface="Open Sans 1 Bold"/>
                <a:cs typeface="Open Sans 1 Bold"/>
                <a:sym typeface="Open Sans 1 Bold"/>
              </a:rPr>
              <a:t>Pengguna yang sedang mempertimbangkan untuk memelihara hewan dan mencari informasi serta produk pendukung.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8238" y="5795968"/>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0" y="9258300"/>
            <a:ext cx="1028700" cy="1028700"/>
            <a:chOff x="0" y="0"/>
            <a:chExt cx="270933" cy="270933"/>
          </a:xfrm>
        </p:grpSpPr>
        <p:sp>
          <p:nvSpPr>
            <p:cNvPr name="Freeform 9" id="9"/>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0" id="10"/>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Freeform 11" id="11"/>
          <p:cNvSpPr/>
          <p:nvPr/>
        </p:nvSpPr>
        <p:spPr>
          <a:xfrm flipH="false" flipV="false" rot="0">
            <a:off x="1028700" y="743724"/>
            <a:ext cx="7113700" cy="9028926"/>
          </a:xfrm>
          <a:custGeom>
            <a:avLst/>
            <a:gdLst/>
            <a:ahLst/>
            <a:cxnLst/>
            <a:rect r="r" b="b" t="t" l="l"/>
            <a:pathLst>
              <a:path h="9028926" w="7113700">
                <a:moveTo>
                  <a:pt x="0" y="0"/>
                </a:moveTo>
                <a:lnTo>
                  <a:pt x="7113700" y="0"/>
                </a:lnTo>
                <a:lnTo>
                  <a:pt x="7113700" y="9028926"/>
                </a:lnTo>
                <a:lnTo>
                  <a:pt x="0" y="9028926"/>
                </a:lnTo>
                <a:lnTo>
                  <a:pt x="0" y="0"/>
                </a:lnTo>
                <a:close/>
              </a:path>
            </a:pathLst>
          </a:custGeom>
          <a:blipFill>
            <a:blip r:embed="rId2"/>
            <a:stretch>
              <a:fillRect l="0" t="0" r="0" b="0"/>
            </a:stretch>
          </a:blipFill>
        </p:spPr>
      </p:sp>
      <p:sp>
        <p:nvSpPr>
          <p:cNvPr name="TextBox 12" id="12"/>
          <p:cNvSpPr txBox="true"/>
          <p:nvPr/>
        </p:nvSpPr>
        <p:spPr>
          <a:xfrm rot="0">
            <a:off x="9972335" y="1643281"/>
            <a:ext cx="5880713" cy="481330"/>
          </a:xfrm>
          <a:prstGeom prst="rect">
            <a:avLst/>
          </a:prstGeom>
        </p:spPr>
        <p:txBody>
          <a:bodyPr anchor="t" rtlCol="false" tIns="0" lIns="0" bIns="0" rIns="0">
            <a:spAutoFit/>
          </a:bodyPr>
          <a:lstStyle/>
          <a:p>
            <a:pPr algn="l">
              <a:lnSpc>
                <a:spcPts val="3919"/>
              </a:lnSpc>
            </a:pPr>
            <a:r>
              <a:rPr lang="en-US" b="true" sz="2799" spc="139">
                <a:solidFill>
                  <a:srgbClr val="17726D"/>
                </a:solidFill>
                <a:latin typeface="Inter Ultra-Bold"/>
                <a:ea typeface="Inter Ultra-Bold"/>
                <a:cs typeface="Inter Ultra-Bold"/>
                <a:sym typeface="Inter Ultra-Bold"/>
              </a:rPr>
              <a:t>FITUR FITUR DALAM WEBSITE</a:t>
            </a:r>
          </a:p>
        </p:txBody>
      </p:sp>
      <p:sp>
        <p:nvSpPr>
          <p:cNvPr name="TextBox 13" id="13"/>
          <p:cNvSpPr txBox="true"/>
          <p:nvPr/>
        </p:nvSpPr>
        <p:spPr>
          <a:xfrm rot="0">
            <a:off x="9972335" y="6476095"/>
            <a:ext cx="3664643" cy="481330"/>
          </a:xfrm>
          <a:prstGeom prst="rect">
            <a:avLst/>
          </a:prstGeom>
        </p:spPr>
        <p:txBody>
          <a:bodyPr anchor="t" rtlCol="false" tIns="0" lIns="0" bIns="0" rIns="0">
            <a:spAutoFit/>
          </a:bodyPr>
          <a:lstStyle/>
          <a:p>
            <a:pPr algn="l">
              <a:lnSpc>
                <a:spcPts val="3919"/>
              </a:lnSpc>
            </a:pPr>
            <a:r>
              <a:rPr lang="en-US" b="true" sz="2799" spc="139">
                <a:solidFill>
                  <a:srgbClr val="FFFFFF"/>
                </a:solidFill>
                <a:latin typeface="Inter Ultra-Bold"/>
                <a:ea typeface="Inter Ultra-Bold"/>
                <a:cs typeface="Inter Ultra-Bold"/>
                <a:sym typeface="Inter Ultra-Bold"/>
              </a:rPr>
              <a:t>DESIGN NAVIGASI</a:t>
            </a:r>
          </a:p>
        </p:txBody>
      </p:sp>
      <p:sp>
        <p:nvSpPr>
          <p:cNvPr name="TextBox 14" id="14"/>
          <p:cNvSpPr txBox="true"/>
          <p:nvPr/>
        </p:nvSpPr>
        <p:spPr>
          <a:xfrm rot="0">
            <a:off x="9993496" y="2621224"/>
            <a:ext cx="7286965" cy="4336202"/>
          </a:xfrm>
          <a:prstGeom prst="rect">
            <a:avLst/>
          </a:prstGeom>
        </p:spPr>
        <p:txBody>
          <a:bodyPr anchor="t" rtlCol="false" tIns="0" lIns="0" bIns="0" rIns="0">
            <a:spAutoFit/>
          </a:bodyPr>
          <a:lstStyle/>
          <a:p>
            <a:pPr algn="just">
              <a:lnSpc>
                <a:spcPts val="4343"/>
              </a:lnSpc>
            </a:pPr>
            <a:r>
              <a:rPr lang="en-US" sz="2467" spc="98">
                <a:solidFill>
                  <a:srgbClr val="000000"/>
                </a:solidFill>
                <a:latin typeface="Open Sans 1"/>
                <a:ea typeface="Open Sans 1"/>
                <a:cs typeface="Open Sans 1"/>
                <a:sym typeface="Open Sans 1"/>
              </a:rPr>
              <a:t>Katalog produk (dengan filter &amp; pencarian), Layanan pemesanan grooming / konsultasi, Sistem keranjang dan pembayaran online, Profil pengguna dan histori pembelian</a:t>
            </a:r>
          </a:p>
          <a:p>
            <a:pPr algn="just">
              <a:lnSpc>
                <a:spcPts val="4343"/>
              </a:lnSpc>
            </a:pPr>
          </a:p>
          <a:p>
            <a:pPr algn="just">
              <a:lnSpc>
                <a:spcPts val="4343"/>
              </a:lnSpc>
            </a:pPr>
          </a:p>
          <a:p>
            <a:pPr algn="just">
              <a:lnSpc>
                <a:spcPts val="4343"/>
              </a:lnSpc>
            </a:pPr>
          </a:p>
          <a:p>
            <a:pPr algn="just" marL="0" indent="0" lvl="0">
              <a:lnSpc>
                <a:spcPts val="4343"/>
              </a:lnSpc>
            </a:pPr>
          </a:p>
        </p:txBody>
      </p:sp>
      <p:sp>
        <p:nvSpPr>
          <p:cNvPr name="TextBox 15" id="15"/>
          <p:cNvSpPr txBox="true"/>
          <p:nvPr/>
        </p:nvSpPr>
        <p:spPr>
          <a:xfrm rot="0">
            <a:off x="9972335" y="7221953"/>
            <a:ext cx="6773147" cy="1553337"/>
          </a:xfrm>
          <a:prstGeom prst="rect">
            <a:avLst/>
          </a:prstGeom>
        </p:spPr>
        <p:txBody>
          <a:bodyPr anchor="t" rtlCol="false" tIns="0" lIns="0" bIns="0" rIns="0">
            <a:spAutoFit/>
          </a:bodyPr>
          <a:lstStyle/>
          <a:p>
            <a:pPr algn="just" marL="0" indent="0" lvl="0">
              <a:lnSpc>
                <a:spcPts val="4224"/>
              </a:lnSpc>
            </a:pPr>
            <a:r>
              <a:rPr lang="en-US" sz="2400" spc="96">
                <a:solidFill>
                  <a:srgbClr val="FFFFFF"/>
                </a:solidFill>
                <a:latin typeface="Open Sans 1"/>
                <a:ea typeface="Open Sans 1"/>
                <a:cs typeface="Open Sans 1"/>
                <a:sym typeface="Open Sans 1"/>
              </a:rPr>
              <a:t>Desain responsif (mobile &amp; desktop), Navigasi yang mudah dan cepat, Warna hangat &amp; visual hewan yang menarik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a:grpSpLocks noChangeAspect="true"/>
          </p:cNvGrpSpPr>
          <p:nvPr/>
        </p:nvGrpSpPr>
        <p:grpSpPr>
          <a:xfrm rot="0">
            <a:off x="10483136" y="-638492"/>
            <a:ext cx="6382680" cy="638268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25046" t="0" r="-25046" b="0"/>
              </a:stretch>
            </a:blipFill>
          </p:spPr>
        </p:sp>
      </p:grpSp>
      <p:grpSp>
        <p:nvGrpSpPr>
          <p:cNvPr name="Group 7" id="7"/>
          <p:cNvGrpSpPr/>
          <p:nvPr/>
        </p:nvGrpSpPr>
        <p:grpSpPr>
          <a:xfrm rot="0">
            <a:off x="839945" y="2796715"/>
            <a:ext cx="877649" cy="877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9" id="9"/>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01</a:t>
              </a:r>
            </a:p>
          </p:txBody>
        </p:sp>
      </p:grpSp>
      <p:grpSp>
        <p:nvGrpSpPr>
          <p:cNvPr name="Group 10" id="10"/>
          <p:cNvGrpSpPr/>
          <p:nvPr/>
        </p:nvGrpSpPr>
        <p:grpSpPr>
          <a:xfrm rot="0">
            <a:off x="839945" y="4181414"/>
            <a:ext cx="877649" cy="8776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2" id="12"/>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02</a:t>
              </a:r>
            </a:p>
          </p:txBody>
        </p:sp>
      </p:grpSp>
      <p:grpSp>
        <p:nvGrpSpPr>
          <p:cNvPr name="Group 13" id="13"/>
          <p:cNvGrpSpPr/>
          <p:nvPr/>
        </p:nvGrpSpPr>
        <p:grpSpPr>
          <a:xfrm rot="0">
            <a:off x="839945" y="5509199"/>
            <a:ext cx="877649" cy="8776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5" id="15"/>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03</a:t>
              </a:r>
            </a:p>
          </p:txBody>
        </p:sp>
      </p:grpSp>
      <p:grpSp>
        <p:nvGrpSpPr>
          <p:cNvPr name="Group 16" id="16"/>
          <p:cNvGrpSpPr/>
          <p:nvPr/>
        </p:nvGrpSpPr>
        <p:grpSpPr>
          <a:xfrm rot="0">
            <a:off x="17400866" y="0"/>
            <a:ext cx="863406" cy="1914819"/>
            <a:chOff x="0" y="0"/>
            <a:chExt cx="227399" cy="504314"/>
          </a:xfrm>
        </p:grpSpPr>
        <p:sp>
          <p:nvSpPr>
            <p:cNvPr name="Freeform 17" id="17"/>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18" id="18"/>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19" id="19"/>
          <p:cNvGrpSpPr/>
          <p:nvPr/>
        </p:nvGrpSpPr>
        <p:grpSpPr>
          <a:xfrm rot="0">
            <a:off x="-1061650" y="8036778"/>
            <a:ext cx="3803190" cy="380319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22" id="22"/>
          <p:cNvGrpSpPr/>
          <p:nvPr/>
        </p:nvGrpSpPr>
        <p:grpSpPr>
          <a:xfrm rot="0">
            <a:off x="0" y="10094695"/>
            <a:ext cx="18264272" cy="192305"/>
            <a:chOff x="0" y="0"/>
            <a:chExt cx="4810343" cy="50648"/>
          </a:xfrm>
        </p:grpSpPr>
        <p:sp>
          <p:nvSpPr>
            <p:cNvPr name="Freeform 23" id="23"/>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24" id="24"/>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grpSp>
        <p:nvGrpSpPr>
          <p:cNvPr name="Group 25" id="25"/>
          <p:cNvGrpSpPr/>
          <p:nvPr/>
        </p:nvGrpSpPr>
        <p:grpSpPr>
          <a:xfrm rot="0">
            <a:off x="9232905" y="671110"/>
            <a:ext cx="715180" cy="71518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28" id="28"/>
          <p:cNvGrpSpPr/>
          <p:nvPr/>
        </p:nvGrpSpPr>
        <p:grpSpPr>
          <a:xfrm rot="0">
            <a:off x="839945" y="6891673"/>
            <a:ext cx="877649" cy="87764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30" id="30"/>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04</a:t>
              </a:r>
            </a:p>
          </p:txBody>
        </p:sp>
      </p:grpSp>
      <p:grpSp>
        <p:nvGrpSpPr>
          <p:cNvPr name="Group 31" id="31"/>
          <p:cNvGrpSpPr/>
          <p:nvPr/>
        </p:nvGrpSpPr>
        <p:grpSpPr>
          <a:xfrm rot="0">
            <a:off x="839945" y="8274147"/>
            <a:ext cx="877649" cy="87764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33" id="33"/>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05</a:t>
              </a:r>
            </a:p>
          </p:txBody>
        </p:sp>
      </p:grpSp>
      <p:sp>
        <p:nvSpPr>
          <p:cNvPr name="TextBox 34" id="34"/>
          <p:cNvSpPr txBox="true"/>
          <p:nvPr/>
        </p:nvSpPr>
        <p:spPr>
          <a:xfrm rot="0">
            <a:off x="1114921" y="747310"/>
            <a:ext cx="6498710" cy="1381125"/>
          </a:xfrm>
          <a:prstGeom prst="rect">
            <a:avLst/>
          </a:prstGeom>
        </p:spPr>
        <p:txBody>
          <a:bodyPr anchor="t" rtlCol="false" tIns="0" lIns="0" bIns="0" rIns="0">
            <a:spAutoFit/>
          </a:bodyPr>
          <a:lstStyle/>
          <a:p>
            <a:pPr algn="l">
              <a:lnSpc>
                <a:spcPts val="5394"/>
              </a:lnSpc>
            </a:pPr>
            <a:r>
              <a:rPr lang="en-US" sz="5138" b="true">
                <a:solidFill>
                  <a:srgbClr val="17726D"/>
                </a:solidFill>
                <a:latin typeface="Inter Bold"/>
                <a:ea typeface="Inter Bold"/>
                <a:cs typeface="Inter Bold"/>
                <a:sym typeface="Inter Bold"/>
              </a:rPr>
              <a:t>RENCANA PENGEMBANGAN</a:t>
            </a:r>
          </a:p>
        </p:txBody>
      </p:sp>
      <p:sp>
        <p:nvSpPr>
          <p:cNvPr name="TextBox 35" id="35"/>
          <p:cNvSpPr txBox="true"/>
          <p:nvPr/>
        </p:nvSpPr>
        <p:spPr>
          <a:xfrm rot="0">
            <a:off x="1925690" y="2992436"/>
            <a:ext cx="4877173" cy="45529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Riset pasar &amp; kompetitor</a:t>
            </a:r>
          </a:p>
        </p:txBody>
      </p:sp>
      <p:sp>
        <p:nvSpPr>
          <p:cNvPr name="TextBox 36" id="36"/>
          <p:cNvSpPr txBox="true"/>
          <p:nvPr/>
        </p:nvSpPr>
        <p:spPr>
          <a:xfrm rot="0">
            <a:off x="1976223" y="4368778"/>
            <a:ext cx="4877173" cy="93154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Desain UI/UX</a:t>
            </a:r>
          </a:p>
          <a:p>
            <a:pPr algn="l">
              <a:lnSpc>
                <a:spcPts val="3779"/>
              </a:lnSpc>
            </a:pPr>
          </a:p>
        </p:txBody>
      </p:sp>
      <p:sp>
        <p:nvSpPr>
          <p:cNvPr name="TextBox 37" id="37"/>
          <p:cNvSpPr txBox="true"/>
          <p:nvPr/>
        </p:nvSpPr>
        <p:spPr>
          <a:xfrm rot="0">
            <a:off x="1976223" y="5696563"/>
            <a:ext cx="6724626" cy="45529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Pengembangan website</a:t>
            </a:r>
          </a:p>
        </p:txBody>
      </p:sp>
      <p:sp>
        <p:nvSpPr>
          <p:cNvPr name="TextBox 38" id="38"/>
          <p:cNvSpPr txBox="true"/>
          <p:nvPr/>
        </p:nvSpPr>
        <p:spPr>
          <a:xfrm rot="0">
            <a:off x="1976223" y="7028158"/>
            <a:ext cx="6724626" cy="45529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Uji coba dan perbaikan</a:t>
            </a:r>
          </a:p>
        </p:txBody>
      </p:sp>
      <p:sp>
        <p:nvSpPr>
          <p:cNvPr name="TextBox 39" id="39"/>
          <p:cNvSpPr txBox="true"/>
          <p:nvPr/>
        </p:nvSpPr>
        <p:spPr>
          <a:xfrm rot="0">
            <a:off x="1976223" y="8350229"/>
            <a:ext cx="6724626" cy="45529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Peluncuran dan promosi</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39945" y="543219"/>
            <a:ext cx="8308817" cy="746662"/>
          </a:xfrm>
          <a:prstGeom prst="rect">
            <a:avLst/>
          </a:prstGeom>
        </p:spPr>
        <p:txBody>
          <a:bodyPr anchor="t" rtlCol="false" tIns="0" lIns="0" bIns="0" rIns="0">
            <a:spAutoFit/>
          </a:bodyPr>
          <a:lstStyle/>
          <a:p>
            <a:pPr algn="l">
              <a:lnSpc>
                <a:spcPts val="5775"/>
              </a:lnSpc>
            </a:pPr>
            <a:r>
              <a:rPr lang="en-US" sz="5500" b="true">
                <a:solidFill>
                  <a:srgbClr val="17726D"/>
                </a:solidFill>
                <a:latin typeface="Inter Bold"/>
                <a:ea typeface="Inter Bold"/>
                <a:cs typeface="Inter Bold"/>
                <a:sym typeface="Inter Bold"/>
              </a:rPr>
              <a:t>KEUNTUNGAN BISNIS</a:t>
            </a:r>
          </a:p>
        </p:txBody>
      </p:sp>
      <p:grpSp>
        <p:nvGrpSpPr>
          <p:cNvPr name="Group 3" id="3"/>
          <p:cNvGrpSpPr/>
          <p:nvPr/>
        </p:nvGrpSpPr>
        <p:grpSpPr>
          <a:xfrm rot="0">
            <a:off x="9144000" y="457494"/>
            <a:ext cx="9144000" cy="1495425"/>
            <a:chOff x="0" y="0"/>
            <a:chExt cx="2408296" cy="393857"/>
          </a:xfrm>
        </p:grpSpPr>
        <p:sp>
          <p:nvSpPr>
            <p:cNvPr name="Freeform 4" id="4"/>
            <p:cNvSpPr/>
            <p:nvPr/>
          </p:nvSpPr>
          <p:spPr>
            <a:xfrm flipH="false" flipV="false" rot="0">
              <a:off x="0" y="0"/>
              <a:ext cx="2408296" cy="393857"/>
            </a:xfrm>
            <a:custGeom>
              <a:avLst/>
              <a:gdLst/>
              <a:ahLst/>
              <a:cxnLst/>
              <a:rect r="r" b="b" t="t" l="l"/>
              <a:pathLst>
                <a:path h="393857" w="2408296">
                  <a:moveTo>
                    <a:pt x="0" y="0"/>
                  </a:moveTo>
                  <a:lnTo>
                    <a:pt x="2408296" y="0"/>
                  </a:lnTo>
                  <a:lnTo>
                    <a:pt x="2408296" y="393857"/>
                  </a:lnTo>
                  <a:lnTo>
                    <a:pt x="0" y="393857"/>
                  </a:lnTo>
                  <a:close/>
                </a:path>
              </a:pathLst>
            </a:custGeom>
            <a:solidFill>
              <a:srgbClr val="17726D"/>
            </a:solidFill>
          </p:spPr>
        </p:sp>
        <p:sp>
          <p:nvSpPr>
            <p:cNvPr name="TextBox 5" id="5"/>
            <p:cNvSpPr txBox="true"/>
            <p:nvPr/>
          </p:nvSpPr>
          <p:spPr>
            <a:xfrm>
              <a:off x="0" y="-47625"/>
              <a:ext cx="2408296" cy="441482"/>
            </a:xfrm>
            <a:prstGeom prst="rect">
              <a:avLst/>
            </a:prstGeom>
          </p:spPr>
          <p:txBody>
            <a:bodyPr anchor="ctr" rtlCol="false" tIns="50800" lIns="50800" bIns="50800" rIns="50800"/>
            <a:lstStyle/>
            <a:p>
              <a:pPr algn="ctr">
                <a:lnSpc>
                  <a:spcPts val="2479"/>
                </a:lnSpc>
              </a:pPr>
            </a:p>
          </p:txBody>
        </p:sp>
      </p:grpSp>
      <p:grpSp>
        <p:nvGrpSpPr>
          <p:cNvPr name="Group 6" id="6"/>
          <p:cNvGrpSpPr/>
          <p:nvPr/>
        </p:nvGrpSpPr>
        <p:grpSpPr>
          <a:xfrm rot="0">
            <a:off x="839945" y="1921352"/>
            <a:ext cx="877649" cy="8776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01</a:t>
              </a:r>
            </a:p>
          </p:txBody>
        </p:sp>
      </p:grpSp>
      <p:sp>
        <p:nvSpPr>
          <p:cNvPr name="TextBox 9" id="9"/>
          <p:cNvSpPr txBox="true"/>
          <p:nvPr/>
        </p:nvSpPr>
        <p:spPr>
          <a:xfrm rot="0">
            <a:off x="2053997" y="2097033"/>
            <a:ext cx="5880713" cy="405765"/>
          </a:xfrm>
          <a:prstGeom prst="rect">
            <a:avLst/>
          </a:prstGeom>
        </p:spPr>
        <p:txBody>
          <a:bodyPr anchor="t" rtlCol="false" tIns="0" lIns="0" bIns="0" rIns="0">
            <a:spAutoFit/>
          </a:bodyPr>
          <a:lstStyle/>
          <a:p>
            <a:pPr algn="l">
              <a:lnSpc>
                <a:spcPts val="3360"/>
              </a:lnSpc>
            </a:pPr>
            <a:r>
              <a:rPr lang="en-US" b="true" sz="2400" spc="120">
                <a:solidFill>
                  <a:srgbClr val="17726D"/>
                </a:solidFill>
                <a:latin typeface="Inter Ultra-Bold"/>
                <a:ea typeface="Inter Ultra-Bold"/>
                <a:cs typeface="Inter Ultra-Bold"/>
                <a:sym typeface="Inter Ultra-Bold"/>
              </a:rPr>
              <a:t>PASAR YANG TERUS BERTUMBUH</a:t>
            </a:r>
          </a:p>
        </p:txBody>
      </p:sp>
      <p:grpSp>
        <p:nvGrpSpPr>
          <p:cNvPr name="Group 10" id="10"/>
          <p:cNvGrpSpPr/>
          <p:nvPr/>
        </p:nvGrpSpPr>
        <p:grpSpPr>
          <a:xfrm rot="0">
            <a:off x="839945" y="3827026"/>
            <a:ext cx="877649" cy="8776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2" id="12"/>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02</a:t>
              </a:r>
            </a:p>
          </p:txBody>
        </p:sp>
      </p:grpSp>
      <p:sp>
        <p:nvSpPr>
          <p:cNvPr name="TextBox 13" id="13"/>
          <p:cNvSpPr txBox="true"/>
          <p:nvPr/>
        </p:nvSpPr>
        <p:spPr>
          <a:xfrm rot="0">
            <a:off x="2053997" y="4006136"/>
            <a:ext cx="5880713" cy="405765"/>
          </a:xfrm>
          <a:prstGeom prst="rect">
            <a:avLst/>
          </a:prstGeom>
        </p:spPr>
        <p:txBody>
          <a:bodyPr anchor="t" rtlCol="false" tIns="0" lIns="0" bIns="0" rIns="0">
            <a:spAutoFit/>
          </a:bodyPr>
          <a:lstStyle/>
          <a:p>
            <a:pPr algn="l">
              <a:lnSpc>
                <a:spcPts val="3360"/>
              </a:lnSpc>
            </a:pPr>
            <a:r>
              <a:rPr lang="en-US" b="true" sz="2400" spc="120">
                <a:solidFill>
                  <a:srgbClr val="17726D"/>
                </a:solidFill>
                <a:latin typeface="Inter Ultra-Bold"/>
                <a:ea typeface="Inter Ultra-Bold"/>
                <a:cs typeface="Inter Ultra-Bold"/>
                <a:sym typeface="Inter Ultra-Bold"/>
              </a:rPr>
              <a:t>AKSES PASAR YANG LEBIH LUAS</a:t>
            </a:r>
          </a:p>
        </p:txBody>
      </p:sp>
      <p:grpSp>
        <p:nvGrpSpPr>
          <p:cNvPr name="Group 14" id="14"/>
          <p:cNvGrpSpPr/>
          <p:nvPr/>
        </p:nvGrpSpPr>
        <p:grpSpPr>
          <a:xfrm rot="0">
            <a:off x="839945" y="5726430"/>
            <a:ext cx="877649" cy="87764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6" id="16"/>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03</a:t>
              </a:r>
            </a:p>
          </p:txBody>
        </p:sp>
      </p:grpSp>
      <p:sp>
        <p:nvSpPr>
          <p:cNvPr name="TextBox 17" id="17"/>
          <p:cNvSpPr txBox="true"/>
          <p:nvPr/>
        </p:nvSpPr>
        <p:spPr>
          <a:xfrm rot="0">
            <a:off x="2053997" y="5905540"/>
            <a:ext cx="5880713" cy="824865"/>
          </a:xfrm>
          <a:prstGeom prst="rect">
            <a:avLst/>
          </a:prstGeom>
        </p:spPr>
        <p:txBody>
          <a:bodyPr anchor="t" rtlCol="false" tIns="0" lIns="0" bIns="0" rIns="0">
            <a:spAutoFit/>
          </a:bodyPr>
          <a:lstStyle/>
          <a:p>
            <a:pPr algn="l">
              <a:lnSpc>
                <a:spcPts val="3360"/>
              </a:lnSpc>
            </a:pPr>
            <a:r>
              <a:rPr lang="en-US" b="true" sz="2400" spc="120">
                <a:solidFill>
                  <a:srgbClr val="17726D"/>
                </a:solidFill>
                <a:latin typeface="Inter Ultra-Bold"/>
                <a:ea typeface="Inter Ultra-Bold"/>
                <a:cs typeface="Inter Ultra-Bold"/>
                <a:sym typeface="Inter Ultra-Bold"/>
              </a:rPr>
              <a:t>KEMUDAHAN BELANJA UNTUK KONSUMEN</a:t>
            </a:r>
          </a:p>
        </p:txBody>
      </p:sp>
      <p:grpSp>
        <p:nvGrpSpPr>
          <p:cNvPr name="Group 18" id="18"/>
          <p:cNvGrpSpPr/>
          <p:nvPr/>
        </p:nvGrpSpPr>
        <p:grpSpPr>
          <a:xfrm rot="0">
            <a:off x="839945" y="7759104"/>
            <a:ext cx="877649" cy="87764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0" id="20"/>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04</a:t>
              </a:r>
            </a:p>
          </p:txBody>
        </p:sp>
      </p:grpSp>
      <p:sp>
        <p:nvSpPr>
          <p:cNvPr name="TextBox 21" id="21"/>
          <p:cNvSpPr txBox="true"/>
          <p:nvPr/>
        </p:nvSpPr>
        <p:spPr>
          <a:xfrm rot="0">
            <a:off x="2053997" y="7938214"/>
            <a:ext cx="5880713" cy="405765"/>
          </a:xfrm>
          <a:prstGeom prst="rect">
            <a:avLst/>
          </a:prstGeom>
        </p:spPr>
        <p:txBody>
          <a:bodyPr anchor="t" rtlCol="false" tIns="0" lIns="0" bIns="0" rIns="0">
            <a:spAutoFit/>
          </a:bodyPr>
          <a:lstStyle/>
          <a:p>
            <a:pPr algn="l">
              <a:lnSpc>
                <a:spcPts val="3360"/>
              </a:lnSpc>
            </a:pPr>
            <a:r>
              <a:rPr lang="en-US" b="true" sz="2400" spc="120">
                <a:solidFill>
                  <a:srgbClr val="17726D"/>
                </a:solidFill>
                <a:latin typeface="Inter Ultra-Bold"/>
                <a:ea typeface="Inter Ultra-Bold"/>
                <a:cs typeface="Inter Ultra-Bold"/>
                <a:sym typeface="Inter Ultra-Bold"/>
              </a:rPr>
              <a:t>POTENSI REPEAT ORDER TINGGI</a:t>
            </a:r>
          </a:p>
        </p:txBody>
      </p:sp>
      <p:grpSp>
        <p:nvGrpSpPr>
          <p:cNvPr name="Group 22" id="22"/>
          <p:cNvGrpSpPr/>
          <p:nvPr/>
        </p:nvGrpSpPr>
        <p:grpSpPr>
          <a:xfrm rot="0">
            <a:off x="9430206" y="2965835"/>
            <a:ext cx="877649" cy="87764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4" id="24"/>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05</a:t>
              </a:r>
            </a:p>
          </p:txBody>
        </p:sp>
      </p:grpSp>
      <p:sp>
        <p:nvSpPr>
          <p:cNvPr name="TextBox 25" id="25"/>
          <p:cNvSpPr txBox="true"/>
          <p:nvPr/>
        </p:nvSpPr>
        <p:spPr>
          <a:xfrm rot="0">
            <a:off x="10644258" y="3144945"/>
            <a:ext cx="5880713" cy="405765"/>
          </a:xfrm>
          <a:prstGeom prst="rect">
            <a:avLst/>
          </a:prstGeom>
        </p:spPr>
        <p:txBody>
          <a:bodyPr anchor="t" rtlCol="false" tIns="0" lIns="0" bIns="0" rIns="0">
            <a:spAutoFit/>
          </a:bodyPr>
          <a:lstStyle/>
          <a:p>
            <a:pPr algn="l">
              <a:lnSpc>
                <a:spcPts val="3360"/>
              </a:lnSpc>
            </a:pPr>
            <a:r>
              <a:rPr lang="en-US" b="true" sz="2400" spc="120">
                <a:solidFill>
                  <a:srgbClr val="17726D"/>
                </a:solidFill>
                <a:latin typeface="Inter Ultra-Bold"/>
                <a:ea typeface="Inter Ultra-Bold"/>
                <a:cs typeface="Inter Ultra-Bold"/>
                <a:sym typeface="Inter Ultra-Bold"/>
              </a:rPr>
              <a:t> MODEL BISNIS YANG FLEKSIBEL</a:t>
            </a:r>
          </a:p>
        </p:txBody>
      </p:sp>
      <p:grpSp>
        <p:nvGrpSpPr>
          <p:cNvPr name="Group 26" id="26"/>
          <p:cNvGrpSpPr/>
          <p:nvPr/>
        </p:nvGrpSpPr>
        <p:grpSpPr>
          <a:xfrm rot="0">
            <a:off x="9430206" y="4856401"/>
            <a:ext cx="877649" cy="87764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8" id="28"/>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06</a:t>
              </a:r>
            </a:p>
          </p:txBody>
        </p:sp>
      </p:grpSp>
      <p:sp>
        <p:nvSpPr>
          <p:cNvPr name="TextBox 29" id="29"/>
          <p:cNvSpPr txBox="true"/>
          <p:nvPr/>
        </p:nvSpPr>
        <p:spPr>
          <a:xfrm rot="0">
            <a:off x="10644258" y="5035510"/>
            <a:ext cx="5880713" cy="405765"/>
          </a:xfrm>
          <a:prstGeom prst="rect">
            <a:avLst/>
          </a:prstGeom>
        </p:spPr>
        <p:txBody>
          <a:bodyPr anchor="t" rtlCol="false" tIns="0" lIns="0" bIns="0" rIns="0">
            <a:spAutoFit/>
          </a:bodyPr>
          <a:lstStyle/>
          <a:p>
            <a:pPr algn="l">
              <a:lnSpc>
                <a:spcPts val="3360"/>
              </a:lnSpc>
            </a:pPr>
            <a:r>
              <a:rPr lang="en-US" b="true" sz="2400" spc="120">
                <a:solidFill>
                  <a:srgbClr val="17726D"/>
                </a:solidFill>
                <a:latin typeface="Inter Ultra-Bold"/>
                <a:ea typeface="Inter Ultra-Bold"/>
                <a:cs typeface="Inter Ultra-Bold"/>
                <a:sym typeface="Inter Ultra-Bold"/>
              </a:rPr>
              <a:t>ANALISIS DATA KONSUMEN</a:t>
            </a:r>
          </a:p>
        </p:txBody>
      </p:sp>
      <p:grpSp>
        <p:nvGrpSpPr>
          <p:cNvPr name="Group 30" id="30"/>
          <p:cNvGrpSpPr/>
          <p:nvPr/>
        </p:nvGrpSpPr>
        <p:grpSpPr>
          <a:xfrm rot="0">
            <a:off x="9427178" y="6635458"/>
            <a:ext cx="877649" cy="87764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32" id="32"/>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07</a:t>
              </a:r>
            </a:p>
          </p:txBody>
        </p:sp>
      </p:grpSp>
      <p:sp>
        <p:nvSpPr>
          <p:cNvPr name="TextBox 33" id="33"/>
          <p:cNvSpPr txBox="true"/>
          <p:nvPr/>
        </p:nvSpPr>
        <p:spPr>
          <a:xfrm rot="0">
            <a:off x="10641230" y="6814568"/>
            <a:ext cx="5880713" cy="405765"/>
          </a:xfrm>
          <a:prstGeom prst="rect">
            <a:avLst/>
          </a:prstGeom>
        </p:spPr>
        <p:txBody>
          <a:bodyPr anchor="t" rtlCol="false" tIns="0" lIns="0" bIns="0" rIns="0">
            <a:spAutoFit/>
          </a:bodyPr>
          <a:lstStyle/>
          <a:p>
            <a:pPr algn="l">
              <a:lnSpc>
                <a:spcPts val="3360"/>
              </a:lnSpc>
            </a:pPr>
            <a:r>
              <a:rPr lang="en-US" b="true" sz="2400" spc="120">
                <a:solidFill>
                  <a:srgbClr val="17726D"/>
                </a:solidFill>
                <a:latin typeface="Inter Ultra-Bold"/>
                <a:ea typeface="Inter Ultra-Bold"/>
                <a:cs typeface="Inter Ultra-Bold"/>
                <a:sym typeface="Inter Ultra-Bold"/>
              </a:rPr>
              <a:t>PROMOSI &amp; BRANDING DIGITAL</a:t>
            </a:r>
          </a:p>
        </p:txBody>
      </p:sp>
      <p:sp>
        <p:nvSpPr>
          <p:cNvPr name="TextBox 34" id="34"/>
          <p:cNvSpPr txBox="true"/>
          <p:nvPr/>
        </p:nvSpPr>
        <p:spPr>
          <a:xfrm rot="0">
            <a:off x="2053997" y="2668849"/>
            <a:ext cx="5880713" cy="1501747"/>
          </a:xfrm>
          <a:prstGeom prst="rect">
            <a:avLst/>
          </a:prstGeom>
        </p:spPr>
        <p:txBody>
          <a:bodyPr anchor="t" rtlCol="false" tIns="0" lIns="0" bIns="0" rIns="0">
            <a:spAutoFit/>
          </a:bodyPr>
          <a:lstStyle/>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Tren peningkatan jumlah pemilik hewan peliharaan (terutama kucing dan anjing) di kota-kota besar.</a:t>
            </a:r>
          </a:p>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Hewan peliharaan dianggap sebagai bagian dari keluarga → kebutuhan akan produk dan layanan meningkat.</a:t>
            </a:r>
          </a:p>
          <a:p>
            <a:pPr algn="just" marL="0" indent="0" lvl="0">
              <a:lnSpc>
                <a:spcPts val="2436"/>
              </a:lnSpc>
            </a:pPr>
          </a:p>
        </p:txBody>
      </p:sp>
      <p:sp>
        <p:nvSpPr>
          <p:cNvPr name="TextBox 35" id="35"/>
          <p:cNvSpPr txBox="true"/>
          <p:nvPr/>
        </p:nvSpPr>
        <p:spPr>
          <a:xfrm rot="0">
            <a:off x="2053997" y="4506252"/>
            <a:ext cx="5880713" cy="1501747"/>
          </a:xfrm>
          <a:prstGeom prst="rect">
            <a:avLst/>
          </a:prstGeom>
        </p:spPr>
        <p:txBody>
          <a:bodyPr anchor="t" rtlCol="false" tIns="0" lIns="0" bIns="0" rIns="0">
            <a:spAutoFit/>
          </a:bodyPr>
          <a:lstStyle/>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Website membuat toko bisa diakses 24/7 oleh pelanggan dari berbagai daerah, bahkan luar kota.</a:t>
            </a:r>
          </a:p>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Tak terbatas oleh lokasi fisik → membuka peluang penjualan nasional.</a:t>
            </a:r>
          </a:p>
          <a:p>
            <a:pPr algn="just" marL="0" indent="0" lvl="0">
              <a:lnSpc>
                <a:spcPts val="2436"/>
              </a:lnSpc>
            </a:pPr>
          </a:p>
        </p:txBody>
      </p:sp>
      <p:sp>
        <p:nvSpPr>
          <p:cNvPr name="TextBox 36" id="36"/>
          <p:cNvSpPr txBox="true"/>
          <p:nvPr/>
        </p:nvSpPr>
        <p:spPr>
          <a:xfrm rot="0">
            <a:off x="2053997" y="6687225"/>
            <a:ext cx="5880713" cy="1501747"/>
          </a:xfrm>
          <a:prstGeom prst="rect">
            <a:avLst/>
          </a:prstGeom>
        </p:spPr>
        <p:txBody>
          <a:bodyPr anchor="t" rtlCol="false" tIns="0" lIns="0" bIns="0" rIns="0">
            <a:spAutoFit/>
          </a:bodyPr>
          <a:lstStyle/>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Orang lebih suka belanja dari rumah → apalagi untuk kebutuhan rutin seperti makanan hewan.</a:t>
            </a:r>
          </a:p>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Fitur katalog, filter produk, ulasan, dan pembayaran online meningkatkan kenyamanan pelanggan.</a:t>
            </a:r>
          </a:p>
          <a:p>
            <a:pPr algn="just" marL="0" indent="0" lvl="0">
              <a:lnSpc>
                <a:spcPts val="2436"/>
              </a:lnSpc>
            </a:pPr>
          </a:p>
        </p:txBody>
      </p:sp>
      <p:sp>
        <p:nvSpPr>
          <p:cNvPr name="TextBox 37" id="37"/>
          <p:cNvSpPr txBox="true"/>
          <p:nvPr/>
        </p:nvSpPr>
        <p:spPr>
          <a:xfrm rot="0">
            <a:off x="2053997" y="8469326"/>
            <a:ext cx="5880713" cy="1501747"/>
          </a:xfrm>
          <a:prstGeom prst="rect">
            <a:avLst/>
          </a:prstGeom>
        </p:spPr>
        <p:txBody>
          <a:bodyPr anchor="t" rtlCol="false" tIns="0" lIns="0" bIns="0" rIns="0">
            <a:spAutoFit/>
          </a:bodyPr>
          <a:lstStyle/>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Produk hewan seperti makanan, pasir kucing, atau vitamin bersifat konsumtif dan berulang.</a:t>
            </a:r>
          </a:p>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Peluang besar untuk membangun loyalitas pelanggan (misalnya dengan sistem langganan bulanan).</a:t>
            </a:r>
          </a:p>
          <a:p>
            <a:pPr algn="just" marL="0" indent="0" lvl="0">
              <a:lnSpc>
                <a:spcPts val="2436"/>
              </a:lnSpc>
            </a:pPr>
          </a:p>
        </p:txBody>
      </p:sp>
      <p:sp>
        <p:nvSpPr>
          <p:cNvPr name="TextBox 38" id="38"/>
          <p:cNvSpPr txBox="true"/>
          <p:nvPr/>
        </p:nvSpPr>
        <p:spPr>
          <a:xfrm rot="0">
            <a:off x="10641230" y="3641753"/>
            <a:ext cx="5880713" cy="1501747"/>
          </a:xfrm>
          <a:prstGeom prst="rect">
            <a:avLst/>
          </a:prstGeom>
        </p:spPr>
        <p:txBody>
          <a:bodyPr anchor="t" rtlCol="false" tIns="0" lIns="0" bIns="0" rIns="0">
            <a:spAutoFit/>
          </a:bodyPr>
          <a:lstStyle/>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Menjual produk sendiri (retail).</a:t>
            </a:r>
          </a:p>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Marketplace (pihak ketiga bisa jualan di platform).</a:t>
            </a:r>
          </a:p>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Layanan premium (langganan, member VIP, konsultasi khusus).</a:t>
            </a:r>
          </a:p>
          <a:p>
            <a:pPr algn="just" marL="0" indent="0" lvl="0">
              <a:lnSpc>
                <a:spcPts val="2436"/>
              </a:lnSpc>
            </a:pPr>
          </a:p>
        </p:txBody>
      </p:sp>
      <p:sp>
        <p:nvSpPr>
          <p:cNvPr name="TextBox 39" id="39"/>
          <p:cNvSpPr txBox="true"/>
          <p:nvPr/>
        </p:nvSpPr>
        <p:spPr>
          <a:xfrm rot="0">
            <a:off x="10641230" y="5552811"/>
            <a:ext cx="5880713" cy="892147"/>
          </a:xfrm>
          <a:prstGeom prst="rect">
            <a:avLst/>
          </a:prstGeom>
        </p:spPr>
        <p:txBody>
          <a:bodyPr anchor="t" rtlCol="false" tIns="0" lIns="0" bIns="0" rIns="0">
            <a:spAutoFit/>
          </a:bodyPr>
          <a:lstStyle/>
          <a:p>
            <a:pPr algn="just">
              <a:lnSpc>
                <a:spcPts val="2436"/>
              </a:lnSpc>
            </a:pPr>
            <a:r>
              <a:rPr lang="en-US" b="true" sz="1384" spc="55">
                <a:solidFill>
                  <a:srgbClr val="000000"/>
                </a:solidFill>
                <a:latin typeface="Open Sans 1 Bold"/>
                <a:ea typeface="Open Sans 1 Bold"/>
                <a:cs typeface="Open Sans 1 Bold"/>
                <a:sym typeface="Open Sans 1 Bold"/>
              </a:rPr>
              <a:t>Website memungkinkan pelacakan data pembelian, produk favorit, dan perilaku konsumen → untuk strategi promosi yang lebih tepat.</a:t>
            </a:r>
          </a:p>
        </p:txBody>
      </p:sp>
      <p:sp>
        <p:nvSpPr>
          <p:cNvPr name="TextBox 40" id="40"/>
          <p:cNvSpPr txBox="true"/>
          <p:nvPr/>
        </p:nvSpPr>
        <p:spPr>
          <a:xfrm rot="0">
            <a:off x="10641230" y="7463869"/>
            <a:ext cx="5880713" cy="1501747"/>
          </a:xfrm>
          <a:prstGeom prst="rect">
            <a:avLst/>
          </a:prstGeom>
        </p:spPr>
        <p:txBody>
          <a:bodyPr anchor="t" rtlCol="false" tIns="0" lIns="0" bIns="0" rIns="0">
            <a:spAutoFit/>
          </a:bodyPr>
          <a:lstStyle/>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Website bisa diintegrasikan dengan media sosial dan SEO untuk menjangkau lebih banyak pengguna.</a:t>
            </a:r>
          </a:p>
          <a:p>
            <a:pPr algn="just" marL="298875" indent="-149437" lvl="1">
              <a:lnSpc>
                <a:spcPts val="2436"/>
              </a:lnSpc>
              <a:buFont typeface="Arial"/>
              <a:buChar char="•"/>
            </a:pPr>
            <a:r>
              <a:rPr lang="en-US" b="true" sz="1384" spc="55">
                <a:solidFill>
                  <a:srgbClr val="000000"/>
                </a:solidFill>
                <a:latin typeface="Open Sans 1 Bold"/>
                <a:ea typeface="Open Sans 1 Bold"/>
                <a:cs typeface="Open Sans 1 Bold"/>
                <a:sym typeface="Open Sans 1 Bold"/>
              </a:rPr>
              <a:t>Memberikan kepercayaan dan citra profesional pada bisnis.</a:t>
            </a:r>
          </a:p>
          <a:p>
            <a:pPr algn="just" marL="0" indent="0" lvl="0">
              <a:lnSpc>
                <a:spcPts val="243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6515138"/>
            <a:ext cx="6028378" cy="2314864"/>
            <a:chOff x="0" y="0"/>
            <a:chExt cx="8037837" cy="3086485"/>
          </a:xfrm>
        </p:grpSpPr>
        <p:pic>
          <p:nvPicPr>
            <p:cNvPr name="Picture 3" id="3"/>
            <p:cNvPicPr>
              <a:picLocks noChangeAspect="true"/>
            </p:cNvPicPr>
            <p:nvPr/>
          </p:nvPicPr>
          <p:blipFill>
            <a:blip r:embed="rId2"/>
            <a:srcRect l="0" t="16242" r="0" b="16242"/>
            <a:stretch>
              <a:fillRect/>
            </a:stretch>
          </p:blipFill>
          <p:spPr>
            <a:xfrm flipH="false" flipV="false">
              <a:off x="0" y="0"/>
              <a:ext cx="8037837" cy="3086485"/>
            </a:xfrm>
            <a:prstGeom prst="rect">
              <a:avLst/>
            </a:prstGeom>
          </p:spPr>
        </p:pic>
      </p:grpSp>
      <p:grpSp>
        <p:nvGrpSpPr>
          <p:cNvPr name="Group 4" id="4"/>
          <p:cNvGrpSpPr/>
          <p:nvPr/>
        </p:nvGrpSpPr>
        <p:grpSpPr>
          <a:xfrm rot="0">
            <a:off x="839945" y="4024168"/>
            <a:ext cx="6028378" cy="2314864"/>
            <a:chOff x="0" y="0"/>
            <a:chExt cx="8037837" cy="3086485"/>
          </a:xfrm>
        </p:grpSpPr>
        <p:pic>
          <p:nvPicPr>
            <p:cNvPr name="Picture 5" id="5"/>
            <p:cNvPicPr>
              <a:picLocks noChangeAspect="true"/>
            </p:cNvPicPr>
            <p:nvPr/>
          </p:nvPicPr>
          <p:blipFill>
            <a:blip r:embed="rId3"/>
            <a:srcRect l="0" t="24931" r="0" b="6701"/>
            <a:stretch>
              <a:fillRect/>
            </a:stretch>
          </p:blipFill>
          <p:spPr>
            <a:xfrm flipH="false" flipV="false">
              <a:off x="0" y="0"/>
              <a:ext cx="8037837" cy="3086485"/>
            </a:xfrm>
            <a:prstGeom prst="rect">
              <a:avLst/>
            </a:prstGeom>
          </p:spPr>
        </p:pic>
      </p:grpSp>
      <p:sp>
        <p:nvSpPr>
          <p:cNvPr name="TextBox 6" id="6"/>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MANFAAT</a:t>
            </a:r>
          </a:p>
        </p:txBody>
      </p:sp>
      <p:grpSp>
        <p:nvGrpSpPr>
          <p:cNvPr name="Group 7" id="7"/>
          <p:cNvGrpSpPr/>
          <p:nvPr/>
        </p:nvGrpSpPr>
        <p:grpSpPr>
          <a:xfrm rot="0">
            <a:off x="7718306" y="0"/>
            <a:ext cx="10569694" cy="10287000"/>
            <a:chOff x="0" y="0"/>
            <a:chExt cx="2783788" cy="2709333"/>
          </a:xfrm>
        </p:grpSpPr>
        <p:sp>
          <p:nvSpPr>
            <p:cNvPr name="Freeform 8" id="8"/>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9" id="9"/>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AutoShape 10" id="10"/>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11" id="11"/>
          <p:cNvGrpSpPr/>
          <p:nvPr/>
        </p:nvGrpSpPr>
        <p:grpSpPr>
          <a:xfrm rot="0">
            <a:off x="8493611" y="1885185"/>
            <a:ext cx="877649" cy="877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3" id="13"/>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01</a:t>
              </a:r>
            </a:p>
          </p:txBody>
        </p:sp>
      </p:grpSp>
      <p:sp>
        <p:nvSpPr>
          <p:cNvPr name="TextBox 14" id="14"/>
          <p:cNvSpPr txBox="true"/>
          <p:nvPr/>
        </p:nvSpPr>
        <p:spPr>
          <a:xfrm rot="0">
            <a:off x="9617456" y="2072549"/>
            <a:ext cx="7641844" cy="93154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Mempermudah pemilik hewan peliharaan</a:t>
            </a:r>
          </a:p>
          <a:p>
            <a:pPr algn="l">
              <a:lnSpc>
                <a:spcPts val="3779"/>
              </a:lnSpc>
            </a:pPr>
          </a:p>
        </p:txBody>
      </p:sp>
      <p:grpSp>
        <p:nvGrpSpPr>
          <p:cNvPr name="Group 15" id="15"/>
          <p:cNvGrpSpPr/>
          <p:nvPr/>
        </p:nvGrpSpPr>
        <p:grpSpPr>
          <a:xfrm rot="0">
            <a:off x="8493611" y="3729081"/>
            <a:ext cx="877649" cy="8776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7" id="17"/>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02</a:t>
              </a:r>
            </a:p>
          </p:txBody>
        </p:sp>
      </p:grpSp>
      <p:sp>
        <p:nvSpPr>
          <p:cNvPr name="TextBox 18" id="18"/>
          <p:cNvSpPr txBox="true"/>
          <p:nvPr/>
        </p:nvSpPr>
        <p:spPr>
          <a:xfrm rot="0">
            <a:off x="9579356" y="3924802"/>
            <a:ext cx="7641844" cy="93154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Mempermudah pemilik pet shop</a:t>
            </a:r>
          </a:p>
          <a:p>
            <a:pPr algn="l">
              <a:lnSpc>
                <a:spcPts val="3779"/>
              </a:lnSpc>
            </a:pPr>
          </a:p>
        </p:txBody>
      </p:sp>
      <p:grpSp>
        <p:nvGrpSpPr>
          <p:cNvPr name="Group 19" id="19"/>
          <p:cNvGrpSpPr/>
          <p:nvPr/>
        </p:nvGrpSpPr>
        <p:grpSpPr>
          <a:xfrm rot="0">
            <a:off x="8493611" y="5637489"/>
            <a:ext cx="877649" cy="87764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1" id="21"/>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03</a:t>
              </a:r>
            </a:p>
          </p:txBody>
        </p:sp>
      </p:grpSp>
      <p:sp>
        <p:nvSpPr>
          <p:cNvPr name="TextBox 22" id="22"/>
          <p:cNvSpPr txBox="true"/>
          <p:nvPr/>
        </p:nvSpPr>
        <p:spPr>
          <a:xfrm rot="0">
            <a:off x="9579356" y="5611322"/>
            <a:ext cx="7641844" cy="14077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Memberikan pengalaman belanja hewan yang modern dan efisien</a:t>
            </a:r>
          </a:p>
          <a:p>
            <a:pPr algn="l">
              <a:lnSpc>
                <a:spcPts val="37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3" id="3"/>
          <p:cNvGrpSpPr/>
          <p:nvPr/>
        </p:nvGrpSpPr>
        <p:grpSpPr>
          <a:xfrm rot="0">
            <a:off x="10785978" y="1231643"/>
            <a:ext cx="4758515" cy="47585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6" id="6"/>
          <p:cNvGrpSpPr/>
          <p:nvPr/>
        </p:nvGrpSpPr>
        <p:grpSpPr>
          <a:xfrm rot="0">
            <a:off x="1074658" y="5553371"/>
            <a:ext cx="447675" cy="4476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5972039" y="656036"/>
            <a:ext cx="1241303" cy="575606"/>
            <a:chOff x="0" y="0"/>
            <a:chExt cx="326928" cy="151600"/>
          </a:xfrm>
        </p:grpSpPr>
        <p:sp>
          <p:nvSpPr>
            <p:cNvPr name="Freeform 10" id="10"/>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1" id="11"/>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81075" y="2884046"/>
            <a:ext cx="14166687" cy="2669325"/>
          </a:xfrm>
          <a:prstGeom prst="rect">
            <a:avLst/>
          </a:prstGeom>
        </p:spPr>
        <p:txBody>
          <a:bodyPr anchor="t" rtlCol="false" tIns="0" lIns="0" bIns="0" rIns="0">
            <a:spAutoFit/>
          </a:bodyPr>
          <a:lstStyle/>
          <a:p>
            <a:pPr algn="l">
              <a:lnSpc>
                <a:spcPts val="21873"/>
              </a:lnSpc>
            </a:pPr>
            <a:r>
              <a:rPr lang="en-US" sz="15624" b="true">
                <a:solidFill>
                  <a:srgbClr val="17726D"/>
                </a:solidFill>
                <a:latin typeface="Inter Bold"/>
                <a:ea typeface="Inter Bold"/>
                <a:cs typeface="Inter Bold"/>
                <a:sym typeface="Inter Bold"/>
              </a:rPr>
              <a:t>THANK YOU</a:t>
            </a:r>
          </a:p>
        </p:txBody>
      </p:sp>
      <p:sp>
        <p:nvSpPr>
          <p:cNvPr name="TextBox 14" id="14"/>
          <p:cNvSpPr txBox="true"/>
          <p:nvPr/>
        </p:nvSpPr>
        <p:spPr>
          <a:xfrm rot="0">
            <a:off x="1690843" y="5507968"/>
            <a:ext cx="8069342" cy="481330"/>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Open Sans 1 Semi-Bold"/>
                <a:ea typeface="Open Sans 1 Semi-Bold"/>
                <a:cs typeface="Open Sans 1 Semi-Bold"/>
                <a:sym typeface="Open Sans 1 Semi-Bold"/>
              </a:rPr>
              <a:t>FOR YOUR NICE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DAGlauxgqTU</dc:identifier>
  <dcterms:modified xsi:type="dcterms:W3CDTF">2011-08-01T06:04:30Z</dcterms:modified>
  <cp:revision>1</cp:revision>
  <dc:title>White Green Simple and Professional Business Pitch Deck Presentation</dc:title>
</cp:coreProperties>
</file>